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17" r:id="rId6"/>
    <p:sldId id="318" r:id="rId7"/>
    <p:sldId id="268" r:id="rId8"/>
    <p:sldId id="312" r:id="rId9"/>
    <p:sldId id="303" r:id="rId10"/>
    <p:sldId id="314" r:id="rId11"/>
    <p:sldId id="304" r:id="rId12"/>
    <p:sldId id="315" r:id="rId13"/>
    <p:sldId id="305" r:id="rId14"/>
    <p:sldId id="316" r:id="rId15"/>
    <p:sldId id="306" r:id="rId16"/>
    <p:sldId id="307" r:id="rId17"/>
    <p:sldId id="308" r:id="rId18"/>
    <p:sldId id="309" r:id="rId19"/>
    <p:sldId id="310" r:id="rId20"/>
    <p:sldId id="311" r:id="rId21"/>
    <p:sldId id="283" r:id="rId22"/>
    <p:sldId id="319" r:id="rId23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E5007E66-FD69-4780-8BDA-B8E8BADAB75C}">
          <p14:sldIdLst>
            <p14:sldId id="256"/>
            <p14:sldId id="268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3867" autoAdjust="0"/>
  </p:normalViewPr>
  <p:slideViewPr>
    <p:cSldViewPr snapToGrid="0" showGuides="1">
      <p:cViewPr>
        <p:scale>
          <a:sx n="70" d="100"/>
          <a:sy n="70" d="100"/>
        </p:scale>
        <p:origin x="-1182" y="-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2692" y="5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45CAD-2E8F-4484-9CDF-9AE3AACA9E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AFB2DE7-DBED-494B-8F9D-AB5A8779BA78}">
      <dgm:prSet phldrT="[Texte]"/>
      <dgm:spPr/>
      <dgm:t>
        <a:bodyPr/>
        <a:lstStyle/>
        <a:p>
          <a:r>
            <a:rPr lang="fr-FR" dirty="0" smtClean="0"/>
            <a:t>Filière ES</a:t>
          </a:r>
          <a:endParaRPr lang="fr-FR" dirty="0"/>
        </a:p>
      </dgm:t>
    </dgm:pt>
    <dgm:pt modelId="{1570287A-8240-4C6F-999C-84CDEB3BC4C7}" type="parTrans" cxnId="{195F915C-CB04-4A8A-AA97-E97C628E7620}">
      <dgm:prSet/>
      <dgm:spPr/>
      <dgm:t>
        <a:bodyPr/>
        <a:lstStyle/>
        <a:p>
          <a:endParaRPr lang="fr-FR"/>
        </a:p>
      </dgm:t>
    </dgm:pt>
    <dgm:pt modelId="{E29F23E2-812E-4828-8B50-E52E164584FB}" type="sibTrans" cxnId="{195F915C-CB04-4A8A-AA97-E97C628E7620}">
      <dgm:prSet/>
      <dgm:spPr/>
      <dgm:t>
        <a:bodyPr/>
        <a:lstStyle/>
        <a:p>
          <a:endParaRPr lang="fr-FR"/>
        </a:p>
      </dgm:t>
    </dgm:pt>
    <dgm:pt modelId="{2884FA2C-ABDA-4CAB-842B-F1A843CC47DB}">
      <dgm:prSet phldrT="[Texte]"/>
      <dgm:spPr/>
      <dgm:t>
        <a:bodyPr/>
        <a:lstStyle/>
        <a:p>
          <a:r>
            <a:rPr lang="fr-FR" dirty="0" smtClean="0"/>
            <a:t>Filière L</a:t>
          </a:r>
          <a:endParaRPr lang="fr-FR" dirty="0"/>
        </a:p>
      </dgm:t>
    </dgm:pt>
    <dgm:pt modelId="{16853D3D-4E95-49DE-BA40-5E150BC0F03D}" type="parTrans" cxnId="{F2520E38-57B8-44EE-AF7F-DAD947F0DD80}">
      <dgm:prSet/>
      <dgm:spPr/>
      <dgm:t>
        <a:bodyPr/>
        <a:lstStyle/>
        <a:p>
          <a:endParaRPr lang="fr-FR"/>
        </a:p>
      </dgm:t>
    </dgm:pt>
    <dgm:pt modelId="{15D20C6C-1AFD-40D0-9107-FE55DA3736DA}" type="sibTrans" cxnId="{F2520E38-57B8-44EE-AF7F-DAD947F0DD80}">
      <dgm:prSet/>
      <dgm:spPr/>
      <dgm:t>
        <a:bodyPr/>
        <a:lstStyle/>
        <a:p>
          <a:endParaRPr lang="fr-FR"/>
        </a:p>
      </dgm:t>
    </dgm:pt>
    <dgm:pt modelId="{8D7C9E40-C2D7-4542-828D-8C224B6CDD05}">
      <dgm:prSet phldrT="[Texte]"/>
      <dgm:spPr/>
      <dgm:t>
        <a:bodyPr/>
        <a:lstStyle/>
        <a:p>
          <a:r>
            <a:rPr lang="fr-FR" dirty="0" smtClean="0"/>
            <a:t>Filière S</a:t>
          </a:r>
          <a:endParaRPr lang="fr-FR" dirty="0"/>
        </a:p>
      </dgm:t>
    </dgm:pt>
    <dgm:pt modelId="{E32D27A1-5062-4810-BCFA-2FE1DD21E8A2}" type="parTrans" cxnId="{320905DE-6EBE-44FC-9438-C3637D95B367}">
      <dgm:prSet/>
      <dgm:spPr/>
      <dgm:t>
        <a:bodyPr/>
        <a:lstStyle/>
        <a:p>
          <a:endParaRPr lang="fr-FR"/>
        </a:p>
      </dgm:t>
    </dgm:pt>
    <dgm:pt modelId="{515E554D-FE63-48E3-B2F9-BE15788952B2}" type="sibTrans" cxnId="{320905DE-6EBE-44FC-9438-C3637D95B367}">
      <dgm:prSet/>
      <dgm:spPr/>
      <dgm:t>
        <a:bodyPr/>
        <a:lstStyle/>
        <a:p>
          <a:endParaRPr lang="fr-FR"/>
        </a:p>
      </dgm:t>
    </dgm:pt>
    <dgm:pt modelId="{42A7BBCD-4E94-4A3A-9B26-CF326EE66C7C}">
      <dgm:prSet phldrT="[Texte]"/>
      <dgm:spPr/>
      <dgm:t>
        <a:bodyPr/>
        <a:lstStyle/>
        <a:p>
          <a:r>
            <a:rPr lang="fr-FR" dirty="0" smtClean="0"/>
            <a:t>Scientifique</a:t>
          </a:r>
          <a:endParaRPr lang="fr-FR" dirty="0"/>
        </a:p>
      </dgm:t>
    </dgm:pt>
    <dgm:pt modelId="{30A538C6-FE07-44F5-AE64-9433B8DABA80}" type="parTrans" cxnId="{6DDAEF2B-F01D-4EE3-8420-E48A63062144}">
      <dgm:prSet/>
      <dgm:spPr/>
      <dgm:t>
        <a:bodyPr/>
        <a:lstStyle/>
        <a:p>
          <a:endParaRPr lang="fr-FR"/>
        </a:p>
      </dgm:t>
    </dgm:pt>
    <dgm:pt modelId="{F2BECF7C-77CE-4E69-BD68-029074DF75B1}" type="sibTrans" cxnId="{6DDAEF2B-F01D-4EE3-8420-E48A63062144}">
      <dgm:prSet/>
      <dgm:spPr/>
      <dgm:t>
        <a:bodyPr/>
        <a:lstStyle/>
        <a:p>
          <a:endParaRPr lang="fr-FR"/>
        </a:p>
      </dgm:t>
    </dgm:pt>
    <dgm:pt modelId="{AB48DEB7-4AB3-47EE-BCF8-ED7383D2A4E0}">
      <dgm:prSet phldrT="[Texte]"/>
      <dgm:spPr/>
      <dgm:t>
        <a:bodyPr/>
        <a:lstStyle/>
        <a:p>
          <a:r>
            <a:rPr lang="fr-FR" dirty="0" smtClean="0"/>
            <a:t>Littéraire</a:t>
          </a:r>
          <a:endParaRPr lang="fr-FR" dirty="0"/>
        </a:p>
      </dgm:t>
    </dgm:pt>
    <dgm:pt modelId="{FC2541F7-99C3-4B5E-B583-FE02975D05BF}" type="parTrans" cxnId="{9ED4A570-5F4A-4EF9-8C5B-763C7B1834C4}">
      <dgm:prSet/>
      <dgm:spPr/>
      <dgm:t>
        <a:bodyPr/>
        <a:lstStyle/>
        <a:p>
          <a:endParaRPr lang="fr-FR"/>
        </a:p>
      </dgm:t>
    </dgm:pt>
    <dgm:pt modelId="{57BCB2C5-71A7-4C38-BC2C-99325601E281}" type="sibTrans" cxnId="{9ED4A570-5F4A-4EF9-8C5B-763C7B1834C4}">
      <dgm:prSet/>
      <dgm:spPr/>
      <dgm:t>
        <a:bodyPr/>
        <a:lstStyle/>
        <a:p>
          <a:endParaRPr lang="fr-FR"/>
        </a:p>
      </dgm:t>
    </dgm:pt>
    <dgm:pt modelId="{A9F2BC90-FFAE-4390-8048-6512F7442B97}">
      <dgm:prSet phldrT="[Texte]"/>
      <dgm:spPr/>
      <dgm:t>
        <a:bodyPr/>
        <a:lstStyle/>
        <a:p>
          <a:r>
            <a:rPr lang="fr-FR" dirty="0" smtClean="0"/>
            <a:t>Économique et Sociale</a:t>
          </a:r>
          <a:endParaRPr lang="fr-FR" dirty="0"/>
        </a:p>
      </dgm:t>
    </dgm:pt>
    <dgm:pt modelId="{CEFEFD8E-8705-4D68-8D23-752D295AE09C}" type="parTrans" cxnId="{464F2093-C2BC-4278-A00A-351791D92A71}">
      <dgm:prSet/>
      <dgm:spPr/>
      <dgm:t>
        <a:bodyPr/>
        <a:lstStyle/>
        <a:p>
          <a:endParaRPr lang="fr-FR"/>
        </a:p>
      </dgm:t>
    </dgm:pt>
    <dgm:pt modelId="{2A400EA3-4DEB-47EC-8EA6-C6FDD9F8930B}" type="sibTrans" cxnId="{464F2093-C2BC-4278-A00A-351791D92A71}">
      <dgm:prSet/>
      <dgm:spPr/>
      <dgm:t>
        <a:bodyPr/>
        <a:lstStyle/>
        <a:p>
          <a:endParaRPr lang="fr-FR"/>
        </a:p>
      </dgm:t>
    </dgm:pt>
    <dgm:pt modelId="{44DB8C40-45B0-409A-B4A1-9798B2E47102}">
      <dgm:prSet phldrT="[Texte]"/>
      <dgm:spPr/>
      <dgm:t>
        <a:bodyPr/>
        <a:lstStyle/>
        <a:p>
          <a:r>
            <a:rPr lang="fr-FR" dirty="0" smtClean="0"/>
            <a:t>Filière STMG</a:t>
          </a:r>
          <a:endParaRPr lang="fr-FR" dirty="0"/>
        </a:p>
      </dgm:t>
    </dgm:pt>
    <dgm:pt modelId="{5D3BE050-BEE3-47D4-AAE3-337C367152E9}" type="parTrans" cxnId="{33BC3A5F-CD2E-41B6-ABAC-78873E8BCB97}">
      <dgm:prSet/>
      <dgm:spPr/>
      <dgm:t>
        <a:bodyPr/>
        <a:lstStyle/>
        <a:p>
          <a:endParaRPr lang="fr-FR"/>
        </a:p>
      </dgm:t>
    </dgm:pt>
    <dgm:pt modelId="{BF80C63A-EA53-4535-A24C-7920A21FCD16}" type="sibTrans" cxnId="{33BC3A5F-CD2E-41B6-ABAC-78873E8BCB97}">
      <dgm:prSet/>
      <dgm:spPr/>
      <dgm:t>
        <a:bodyPr/>
        <a:lstStyle/>
        <a:p>
          <a:endParaRPr lang="fr-FR"/>
        </a:p>
      </dgm:t>
    </dgm:pt>
    <dgm:pt modelId="{90EBE89C-73EF-43ED-B6BA-AED9D3FC4FC8}">
      <dgm:prSet phldrT="[Texte]"/>
      <dgm:spPr/>
      <dgm:t>
        <a:bodyPr/>
        <a:lstStyle/>
        <a:p>
          <a:r>
            <a:rPr lang="fr-FR" i="0" dirty="0" smtClean="0"/>
            <a:t>Sciences et Technologies du Management et de la Gestion</a:t>
          </a:r>
          <a:endParaRPr lang="fr-FR" i="0" dirty="0"/>
        </a:p>
      </dgm:t>
    </dgm:pt>
    <dgm:pt modelId="{3B5B1EFD-979F-4804-B43B-5CEEC7931647}" type="parTrans" cxnId="{AD4AD145-869F-4ED7-B678-AFFA9572C8E1}">
      <dgm:prSet/>
      <dgm:spPr/>
      <dgm:t>
        <a:bodyPr/>
        <a:lstStyle/>
        <a:p>
          <a:endParaRPr lang="fr-FR"/>
        </a:p>
      </dgm:t>
    </dgm:pt>
    <dgm:pt modelId="{4BCC0E87-14AA-49A7-AEFC-1F377A871001}" type="sibTrans" cxnId="{AD4AD145-869F-4ED7-B678-AFFA9572C8E1}">
      <dgm:prSet/>
      <dgm:spPr/>
      <dgm:t>
        <a:bodyPr/>
        <a:lstStyle/>
        <a:p>
          <a:endParaRPr lang="fr-FR"/>
        </a:p>
      </dgm:t>
    </dgm:pt>
    <dgm:pt modelId="{3B691001-5AD4-49C7-8915-F9D281BE09E1}" type="pres">
      <dgm:prSet presAssocID="{BF245CAD-2E8F-4484-9CDF-9AE3AACA9E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4378A8-D79E-4F0E-B57C-17777C33BE49}" type="pres">
      <dgm:prSet presAssocID="{4AFB2DE7-DBED-494B-8F9D-AB5A8779BA78}" presName="parentLin" presStyleCnt="0"/>
      <dgm:spPr/>
    </dgm:pt>
    <dgm:pt modelId="{7F2D519E-7EE6-4BB5-989B-AFF2D90CA1E7}" type="pres">
      <dgm:prSet presAssocID="{4AFB2DE7-DBED-494B-8F9D-AB5A8779BA78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BF0968FC-26D1-40C5-AEFE-D2709916EFA8}" type="pres">
      <dgm:prSet presAssocID="{4AFB2DE7-DBED-494B-8F9D-AB5A8779BA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66F920-F18C-4FA2-8546-3CA406C27A07}" type="pres">
      <dgm:prSet presAssocID="{4AFB2DE7-DBED-494B-8F9D-AB5A8779BA78}" presName="negativeSpace" presStyleCnt="0"/>
      <dgm:spPr/>
    </dgm:pt>
    <dgm:pt modelId="{1BB5BC56-C10E-4A84-97D6-E6874A47A2B5}" type="pres">
      <dgm:prSet presAssocID="{4AFB2DE7-DBED-494B-8F9D-AB5A8779BA7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EA4C25-5E17-4DE2-9A22-A36567082237}" type="pres">
      <dgm:prSet presAssocID="{E29F23E2-812E-4828-8B50-E52E164584FB}" presName="spaceBetweenRectangles" presStyleCnt="0"/>
      <dgm:spPr/>
    </dgm:pt>
    <dgm:pt modelId="{0872E8FB-4EFD-42AA-9BC4-6364D4D689FD}" type="pres">
      <dgm:prSet presAssocID="{2884FA2C-ABDA-4CAB-842B-F1A843CC47DB}" presName="parentLin" presStyleCnt="0"/>
      <dgm:spPr/>
    </dgm:pt>
    <dgm:pt modelId="{F0FE9FAF-BFE4-4E5E-AA1F-FFD53D4BF954}" type="pres">
      <dgm:prSet presAssocID="{2884FA2C-ABDA-4CAB-842B-F1A843CC47DB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6D248C9D-0D1F-4D33-A67E-FD61CC5D25D5}" type="pres">
      <dgm:prSet presAssocID="{2884FA2C-ABDA-4CAB-842B-F1A843CC47D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F86475-A77B-4C15-8F58-BE12F9059362}" type="pres">
      <dgm:prSet presAssocID="{2884FA2C-ABDA-4CAB-842B-F1A843CC47DB}" presName="negativeSpace" presStyleCnt="0"/>
      <dgm:spPr/>
    </dgm:pt>
    <dgm:pt modelId="{352C19C5-783C-4080-B275-E8B92743F60B}" type="pres">
      <dgm:prSet presAssocID="{2884FA2C-ABDA-4CAB-842B-F1A843CC47D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BB21E1-E683-4880-9960-32114F44364D}" type="pres">
      <dgm:prSet presAssocID="{15D20C6C-1AFD-40D0-9107-FE55DA3736DA}" presName="spaceBetweenRectangles" presStyleCnt="0"/>
      <dgm:spPr/>
    </dgm:pt>
    <dgm:pt modelId="{867B8153-FC57-40FF-83B1-8CEFAD64FA45}" type="pres">
      <dgm:prSet presAssocID="{8D7C9E40-C2D7-4542-828D-8C224B6CDD05}" presName="parentLin" presStyleCnt="0"/>
      <dgm:spPr/>
    </dgm:pt>
    <dgm:pt modelId="{5C35BAD6-98DA-4CDE-9BED-F7D9D849FF6F}" type="pres">
      <dgm:prSet presAssocID="{8D7C9E40-C2D7-4542-828D-8C224B6CDD05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C03AD2FB-F5AD-4702-9FA8-00CA2D2C375A}" type="pres">
      <dgm:prSet presAssocID="{8D7C9E40-C2D7-4542-828D-8C224B6CDD0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E9749F-B5C7-404A-9F3C-A4D132806589}" type="pres">
      <dgm:prSet presAssocID="{8D7C9E40-C2D7-4542-828D-8C224B6CDD05}" presName="negativeSpace" presStyleCnt="0"/>
      <dgm:spPr/>
    </dgm:pt>
    <dgm:pt modelId="{5AEDBAE4-BC39-414E-AFF9-23CADFB8F4FA}" type="pres">
      <dgm:prSet presAssocID="{8D7C9E40-C2D7-4542-828D-8C224B6CDD0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8921A7-958D-4BEC-856C-72D23B47F3E2}" type="pres">
      <dgm:prSet presAssocID="{515E554D-FE63-48E3-B2F9-BE15788952B2}" presName="spaceBetweenRectangles" presStyleCnt="0"/>
      <dgm:spPr/>
    </dgm:pt>
    <dgm:pt modelId="{5E117959-A28D-435C-BF16-F94196579A4D}" type="pres">
      <dgm:prSet presAssocID="{44DB8C40-45B0-409A-B4A1-9798B2E47102}" presName="parentLin" presStyleCnt="0"/>
      <dgm:spPr/>
    </dgm:pt>
    <dgm:pt modelId="{125D487B-9D87-4E48-AF12-C36BD63EE7AE}" type="pres">
      <dgm:prSet presAssocID="{44DB8C40-45B0-409A-B4A1-9798B2E47102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9C7AECEC-0842-4885-996A-A41995BF9033}" type="pres">
      <dgm:prSet presAssocID="{44DB8C40-45B0-409A-B4A1-9798B2E4710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48BCEB-E8DB-4D02-85F9-F3070051344A}" type="pres">
      <dgm:prSet presAssocID="{44DB8C40-45B0-409A-B4A1-9798B2E47102}" presName="negativeSpace" presStyleCnt="0"/>
      <dgm:spPr/>
    </dgm:pt>
    <dgm:pt modelId="{86C63B6E-8E3C-44A3-A332-688F6BF1187D}" type="pres">
      <dgm:prSet presAssocID="{44DB8C40-45B0-409A-B4A1-9798B2E4710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5F915C-CB04-4A8A-AA97-E97C628E7620}" srcId="{BF245CAD-2E8F-4484-9CDF-9AE3AACA9E4C}" destId="{4AFB2DE7-DBED-494B-8F9D-AB5A8779BA78}" srcOrd="0" destOrd="0" parTransId="{1570287A-8240-4C6F-999C-84CDEB3BC4C7}" sibTransId="{E29F23E2-812E-4828-8B50-E52E164584FB}"/>
    <dgm:cxn modelId="{320905DE-6EBE-44FC-9438-C3637D95B367}" srcId="{BF245CAD-2E8F-4484-9CDF-9AE3AACA9E4C}" destId="{8D7C9E40-C2D7-4542-828D-8C224B6CDD05}" srcOrd="2" destOrd="0" parTransId="{E32D27A1-5062-4810-BCFA-2FE1DD21E8A2}" sibTransId="{515E554D-FE63-48E3-B2F9-BE15788952B2}"/>
    <dgm:cxn modelId="{F2520E38-57B8-44EE-AF7F-DAD947F0DD80}" srcId="{BF245CAD-2E8F-4484-9CDF-9AE3AACA9E4C}" destId="{2884FA2C-ABDA-4CAB-842B-F1A843CC47DB}" srcOrd="1" destOrd="0" parTransId="{16853D3D-4E95-49DE-BA40-5E150BC0F03D}" sibTransId="{15D20C6C-1AFD-40D0-9107-FE55DA3736DA}"/>
    <dgm:cxn modelId="{1A535E48-309F-4F6D-B60A-DFE250F7EC3C}" type="presOf" srcId="{AB48DEB7-4AB3-47EE-BCF8-ED7383D2A4E0}" destId="{352C19C5-783C-4080-B275-E8B92743F60B}" srcOrd="0" destOrd="0" presId="urn:microsoft.com/office/officeart/2005/8/layout/list1"/>
    <dgm:cxn modelId="{EB2EF075-1974-4C94-B28A-6169E2FF61D5}" type="presOf" srcId="{8D7C9E40-C2D7-4542-828D-8C224B6CDD05}" destId="{C03AD2FB-F5AD-4702-9FA8-00CA2D2C375A}" srcOrd="1" destOrd="0" presId="urn:microsoft.com/office/officeart/2005/8/layout/list1"/>
    <dgm:cxn modelId="{2D352D3D-45B3-4AC1-B409-A1027D3EB2F4}" type="presOf" srcId="{4AFB2DE7-DBED-494B-8F9D-AB5A8779BA78}" destId="{BF0968FC-26D1-40C5-AEFE-D2709916EFA8}" srcOrd="1" destOrd="0" presId="urn:microsoft.com/office/officeart/2005/8/layout/list1"/>
    <dgm:cxn modelId="{B1C3F295-62A3-4F4F-90D2-921D15B04FBD}" type="presOf" srcId="{2884FA2C-ABDA-4CAB-842B-F1A843CC47DB}" destId="{F0FE9FAF-BFE4-4E5E-AA1F-FFD53D4BF954}" srcOrd="0" destOrd="0" presId="urn:microsoft.com/office/officeart/2005/8/layout/list1"/>
    <dgm:cxn modelId="{37537525-53F7-4E3C-8135-E53D29A44A8A}" type="presOf" srcId="{2884FA2C-ABDA-4CAB-842B-F1A843CC47DB}" destId="{6D248C9D-0D1F-4D33-A67E-FD61CC5D25D5}" srcOrd="1" destOrd="0" presId="urn:microsoft.com/office/officeart/2005/8/layout/list1"/>
    <dgm:cxn modelId="{464F2093-C2BC-4278-A00A-351791D92A71}" srcId="{4AFB2DE7-DBED-494B-8F9D-AB5A8779BA78}" destId="{A9F2BC90-FFAE-4390-8048-6512F7442B97}" srcOrd="0" destOrd="0" parTransId="{CEFEFD8E-8705-4D68-8D23-752D295AE09C}" sibTransId="{2A400EA3-4DEB-47EC-8EA6-C6FDD9F8930B}"/>
    <dgm:cxn modelId="{2991D056-FD1E-4A6C-A701-44FC78FC7E4F}" type="presOf" srcId="{42A7BBCD-4E94-4A3A-9B26-CF326EE66C7C}" destId="{5AEDBAE4-BC39-414E-AFF9-23CADFB8F4FA}" srcOrd="0" destOrd="0" presId="urn:microsoft.com/office/officeart/2005/8/layout/list1"/>
    <dgm:cxn modelId="{27FE0592-48EB-49D6-903B-CA9DBD5C7E20}" type="presOf" srcId="{A9F2BC90-FFAE-4390-8048-6512F7442B97}" destId="{1BB5BC56-C10E-4A84-97D6-E6874A47A2B5}" srcOrd="0" destOrd="0" presId="urn:microsoft.com/office/officeart/2005/8/layout/list1"/>
    <dgm:cxn modelId="{6DDAEF2B-F01D-4EE3-8420-E48A63062144}" srcId="{8D7C9E40-C2D7-4542-828D-8C224B6CDD05}" destId="{42A7BBCD-4E94-4A3A-9B26-CF326EE66C7C}" srcOrd="0" destOrd="0" parTransId="{30A538C6-FE07-44F5-AE64-9433B8DABA80}" sibTransId="{F2BECF7C-77CE-4E69-BD68-029074DF75B1}"/>
    <dgm:cxn modelId="{3E386A27-ABEE-4D2B-9FAB-8FEE0EE790CC}" type="presOf" srcId="{BF245CAD-2E8F-4484-9CDF-9AE3AACA9E4C}" destId="{3B691001-5AD4-49C7-8915-F9D281BE09E1}" srcOrd="0" destOrd="0" presId="urn:microsoft.com/office/officeart/2005/8/layout/list1"/>
    <dgm:cxn modelId="{88C5EC3F-3B03-4204-BAD7-6377E1C48129}" type="presOf" srcId="{8D7C9E40-C2D7-4542-828D-8C224B6CDD05}" destId="{5C35BAD6-98DA-4CDE-9BED-F7D9D849FF6F}" srcOrd="0" destOrd="0" presId="urn:microsoft.com/office/officeart/2005/8/layout/list1"/>
    <dgm:cxn modelId="{AD4AD145-869F-4ED7-B678-AFFA9572C8E1}" srcId="{44DB8C40-45B0-409A-B4A1-9798B2E47102}" destId="{90EBE89C-73EF-43ED-B6BA-AED9D3FC4FC8}" srcOrd="0" destOrd="0" parTransId="{3B5B1EFD-979F-4804-B43B-5CEEC7931647}" sibTransId="{4BCC0E87-14AA-49A7-AEFC-1F377A871001}"/>
    <dgm:cxn modelId="{C7A7724E-21B1-4BF7-9A0C-C27550ECCD1E}" type="presOf" srcId="{90EBE89C-73EF-43ED-B6BA-AED9D3FC4FC8}" destId="{86C63B6E-8E3C-44A3-A332-688F6BF1187D}" srcOrd="0" destOrd="0" presId="urn:microsoft.com/office/officeart/2005/8/layout/list1"/>
    <dgm:cxn modelId="{9ED4A570-5F4A-4EF9-8C5B-763C7B1834C4}" srcId="{2884FA2C-ABDA-4CAB-842B-F1A843CC47DB}" destId="{AB48DEB7-4AB3-47EE-BCF8-ED7383D2A4E0}" srcOrd="0" destOrd="0" parTransId="{FC2541F7-99C3-4B5E-B583-FE02975D05BF}" sibTransId="{57BCB2C5-71A7-4C38-BC2C-99325601E281}"/>
    <dgm:cxn modelId="{72946142-6563-4F5D-9C7D-3C10C44C2E36}" type="presOf" srcId="{44DB8C40-45B0-409A-B4A1-9798B2E47102}" destId="{9C7AECEC-0842-4885-996A-A41995BF9033}" srcOrd="1" destOrd="0" presId="urn:microsoft.com/office/officeart/2005/8/layout/list1"/>
    <dgm:cxn modelId="{728EC1CA-E2D0-4E7E-9739-6B46305D1264}" type="presOf" srcId="{4AFB2DE7-DBED-494B-8F9D-AB5A8779BA78}" destId="{7F2D519E-7EE6-4BB5-989B-AFF2D90CA1E7}" srcOrd="0" destOrd="0" presId="urn:microsoft.com/office/officeart/2005/8/layout/list1"/>
    <dgm:cxn modelId="{33BC3A5F-CD2E-41B6-ABAC-78873E8BCB97}" srcId="{BF245CAD-2E8F-4484-9CDF-9AE3AACA9E4C}" destId="{44DB8C40-45B0-409A-B4A1-9798B2E47102}" srcOrd="3" destOrd="0" parTransId="{5D3BE050-BEE3-47D4-AAE3-337C367152E9}" sibTransId="{BF80C63A-EA53-4535-A24C-7920A21FCD16}"/>
    <dgm:cxn modelId="{6F5EDFF6-04A5-4B59-8F8D-964628988365}" type="presOf" srcId="{44DB8C40-45B0-409A-B4A1-9798B2E47102}" destId="{125D487B-9D87-4E48-AF12-C36BD63EE7AE}" srcOrd="0" destOrd="0" presId="urn:microsoft.com/office/officeart/2005/8/layout/list1"/>
    <dgm:cxn modelId="{45B3EE23-2A47-4337-AF14-A8FAF3633636}" type="presParOf" srcId="{3B691001-5AD4-49C7-8915-F9D281BE09E1}" destId="{204378A8-D79E-4F0E-B57C-17777C33BE49}" srcOrd="0" destOrd="0" presId="urn:microsoft.com/office/officeart/2005/8/layout/list1"/>
    <dgm:cxn modelId="{CDCF1471-F610-4095-9839-AD13D767128C}" type="presParOf" srcId="{204378A8-D79E-4F0E-B57C-17777C33BE49}" destId="{7F2D519E-7EE6-4BB5-989B-AFF2D90CA1E7}" srcOrd="0" destOrd="0" presId="urn:microsoft.com/office/officeart/2005/8/layout/list1"/>
    <dgm:cxn modelId="{6516B2AF-F220-4D61-AC13-C99AD5AEB420}" type="presParOf" srcId="{204378A8-D79E-4F0E-B57C-17777C33BE49}" destId="{BF0968FC-26D1-40C5-AEFE-D2709916EFA8}" srcOrd="1" destOrd="0" presId="urn:microsoft.com/office/officeart/2005/8/layout/list1"/>
    <dgm:cxn modelId="{80A885A7-EC59-44E9-94E6-D0BA1D909821}" type="presParOf" srcId="{3B691001-5AD4-49C7-8915-F9D281BE09E1}" destId="{1066F920-F18C-4FA2-8546-3CA406C27A07}" srcOrd="1" destOrd="0" presId="urn:microsoft.com/office/officeart/2005/8/layout/list1"/>
    <dgm:cxn modelId="{FD731E05-EB45-435A-8B41-0EC2CD3E46DD}" type="presParOf" srcId="{3B691001-5AD4-49C7-8915-F9D281BE09E1}" destId="{1BB5BC56-C10E-4A84-97D6-E6874A47A2B5}" srcOrd="2" destOrd="0" presId="urn:microsoft.com/office/officeart/2005/8/layout/list1"/>
    <dgm:cxn modelId="{963A9D29-C24D-4404-9450-560F54EE1AAB}" type="presParOf" srcId="{3B691001-5AD4-49C7-8915-F9D281BE09E1}" destId="{99EA4C25-5E17-4DE2-9A22-A36567082237}" srcOrd="3" destOrd="0" presId="urn:microsoft.com/office/officeart/2005/8/layout/list1"/>
    <dgm:cxn modelId="{F32B9FF9-3CF4-48CD-8109-41A275529591}" type="presParOf" srcId="{3B691001-5AD4-49C7-8915-F9D281BE09E1}" destId="{0872E8FB-4EFD-42AA-9BC4-6364D4D689FD}" srcOrd="4" destOrd="0" presId="urn:microsoft.com/office/officeart/2005/8/layout/list1"/>
    <dgm:cxn modelId="{50D2F529-378E-49AE-87F7-EF482B1C0889}" type="presParOf" srcId="{0872E8FB-4EFD-42AA-9BC4-6364D4D689FD}" destId="{F0FE9FAF-BFE4-4E5E-AA1F-FFD53D4BF954}" srcOrd="0" destOrd="0" presId="urn:microsoft.com/office/officeart/2005/8/layout/list1"/>
    <dgm:cxn modelId="{69E2C77F-9197-492D-B060-69B3A07518E3}" type="presParOf" srcId="{0872E8FB-4EFD-42AA-9BC4-6364D4D689FD}" destId="{6D248C9D-0D1F-4D33-A67E-FD61CC5D25D5}" srcOrd="1" destOrd="0" presId="urn:microsoft.com/office/officeart/2005/8/layout/list1"/>
    <dgm:cxn modelId="{B61B1A9D-9BC1-4538-9654-1BB4B6FDE14B}" type="presParOf" srcId="{3B691001-5AD4-49C7-8915-F9D281BE09E1}" destId="{23F86475-A77B-4C15-8F58-BE12F9059362}" srcOrd="5" destOrd="0" presId="urn:microsoft.com/office/officeart/2005/8/layout/list1"/>
    <dgm:cxn modelId="{987EF1E3-178B-4FA2-B594-F571EB349B2B}" type="presParOf" srcId="{3B691001-5AD4-49C7-8915-F9D281BE09E1}" destId="{352C19C5-783C-4080-B275-E8B92743F60B}" srcOrd="6" destOrd="0" presId="urn:microsoft.com/office/officeart/2005/8/layout/list1"/>
    <dgm:cxn modelId="{D44A3D5D-5455-4715-89C5-A1CA206BB9C2}" type="presParOf" srcId="{3B691001-5AD4-49C7-8915-F9D281BE09E1}" destId="{88BB21E1-E683-4880-9960-32114F44364D}" srcOrd="7" destOrd="0" presId="urn:microsoft.com/office/officeart/2005/8/layout/list1"/>
    <dgm:cxn modelId="{3204EC3D-2CD5-4960-A4EC-91CA040C946A}" type="presParOf" srcId="{3B691001-5AD4-49C7-8915-F9D281BE09E1}" destId="{867B8153-FC57-40FF-83B1-8CEFAD64FA45}" srcOrd="8" destOrd="0" presId="urn:microsoft.com/office/officeart/2005/8/layout/list1"/>
    <dgm:cxn modelId="{25241B70-5A71-48B4-9451-5078B9B86FBC}" type="presParOf" srcId="{867B8153-FC57-40FF-83B1-8CEFAD64FA45}" destId="{5C35BAD6-98DA-4CDE-9BED-F7D9D849FF6F}" srcOrd="0" destOrd="0" presId="urn:microsoft.com/office/officeart/2005/8/layout/list1"/>
    <dgm:cxn modelId="{704A5AFA-7B45-4850-ADCE-4284D79F9943}" type="presParOf" srcId="{867B8153-FC57-40FF-83B1-8CEFAD64FA45}" destId="{C03AD2FB-F5AD-4702-9FA8-00CA2D2C375A}" srcOrd="1" destOrd="0" presId="urn:microsoft.com/office/officeart/2005/8/layout/list1"/>
    <dgm:cxn modelId="{A7FCDA6B-D81F-4111-BB8F-FC246B8B90F5}" type="presParOf" srcId="{3B691001-5AD4-49C7-8915-F9D281BE09E1}" destId="{2DE9749F-B5C7-404A-9F3C-A4D132806589}" srcOrd="9" destOrd="0" presId="urn:microsoft.com/office/officeart/2005/8/layout/list1"/>
    <dgm:cxn modelId="{EEDCBC7D-7615-42ED-B0A9-3A5A2D864A40}" type="presParOf" srcId="{3B691001-5AD4-49C7-8915-F9D281BE09E1}" destId="{5AEDBAE4-BC39-414E-AFF9-23CADFB8F4FA}" srcOrd="10" destOrd="0" presId="urn:microsoft.com/office/officeart/2005/8/layout/list1"/>
    <dgm:cxn modelId="{D7E80FE3-ADE7-4AB0-9FE4-78A1E656EB3C}" type="presParOf" srcId="{3B691001-5AD4-49C7-8915-F9D281BE09E1}" destId="{AE8921A7-958D-4BEC-856C-72D23B47F3E2}" srcOrd="11" destOrd="0" presId="urn:microsoft.com/office/officeart/2005/8/layout/list1"/>
    <dgm:cxn modelId="{22E74DAE-0D87-477A-BD13-393E82C9DA16}" type="presParOf" srcId="{3B691001-5AD4-49C7-8915-F9D281BE09E1}" destId="{5E117959-A28D-435C-BF16-F94196579A4D}" srcOrd="12" destOrd="0" presId="urn:microsoft.com/office/officeart/2005/8/layout/list1"/>
    <dgm:cxn modelId="{EEA8356D-F81B-4D36-BC4C-56B54DD0EF71}" type="presParOf" srcId="{5E117959-A28D-435C-BF16-F94196579A4D}" destId="{125D487B-9D87-4E48-AF12-C36BD63EE7AE}" srcOrd="0" destOrd="0" presId="urn:microsoft.com/office/officeart/2005/8/layout/list1"/>
    <dgm:cxn modelId="{6ED99224-F0D2-4C6A-962F-62D2FE782A3B}" type="presParOf" srcId="{5E117959-A28D-435C-BF16-F94196579A4D}" destId="{9C7AECEC-0842-4885-996A-A41995BF9033}" srcOrd="1" destOrd="0" presId="urn:microsoft.com/office/officeart/2005/8/layout/list1"/>
    <dgm:cxn modelId="{DD65C03C-EDED-4F32-9B60-810C854E9839}" type="presParOf" srcId="{3B691001-5AD4-49C7-8915-F9D281BE09E1}" destId="{3848BCEB-E8DB-4D02-85F9-F3070051344A}" srcOrd="13" destOrd="0" presId="urn:microsoft.com/office/officeart/2005/8/layout/list1"/>
    <dgm:cxn modelId="{42ABF0B1-8DE3-4508-8D34-34F2AE6634A6}" type="presParOf" srcId="{3B691001-5AD4-49C7-8915-F9D281BE09E1}" destId="{86C63B6E-8E3C-44A3-A332-688F6BF118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B5BC56-C10E-4A84-97D6-E6874A47A2B5}">
      <dsp:nvSpPr>
        <dsp:cNvPr id="0" name=""/>
        <dsp:cNvSpPr/>
      </dsp:nvSpPr>
      <dsp:spPr>
        <a:xfrm>
          <a:off x="0" y="307206"/>
          <a:ext cx="7696200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Économique et Sociale</a:t>
          </a:r>
          <a:endParaRPr lang="fr-FR" sz="2000" kern="1200" dirty="0"/>
        </a:p>
      </dsp:txBody>
      <dsp:txXfrm>
        <a:off x="0" y="307206"/>
        <a:ext cx="7696200" cy="834750"/>
      </dsp:txXfrm>
    </dsp:sp>
    <dsp:sp modelId="{BF0968FC-26D1-40C5-AEFE-D2709916EFA8}">
      <dsp:nvSpPr>
        <dsp:cNvPr id="0" name=""/>
        <dsp:cNvSpPr/>
      </dsp:nvSpPr>
      <dsp:spPr>
        <a:xfrm>
          <a:off x="384810" y="12006"/>
          <a:ext cx="538734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Filière ES</a:t>
          </a:r>
          <a:endParaRPr lang="fr-FR" sz="2000" kern="1200" dirty="0"/>
        </a:p>
      </dsp:txBody>
      <dsp:txXfrm>
        <a:off x="384810" y="12006"/>
        <a:ext cx="5387340" cy="590400"/>
      </dsp:txXfrm>
    </dsp:sp>
    <dsp:sp modelId="{352C19C5-783C-4080-B275-E8B92743F60B}">
      <dsp:nvSpPr>
        <dsp:cNvPr id="0" name=""/>
        <dsp:cNvSpPr/>
      </dsp:nvSpPr>
      <dsp:spPr>
        <a:xfrm>
          <a:off x="0" y="1545156"/>
          <a:ext cx="7696200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Littéraire</a:t>
          </a:r>
          <a:endParaRPr lang="fr-FR" sz="2000" kern="1200" dirty="0"/>
        </a:p>
      </dsp:txBody>
      <dsp:txXfrm>
        <a:off x="0" y="1545156"/>
        <a:ext cx="7696200" cy="834750"/>
      </dsp:txXfrm>
    </dsp:sp>
    <dsp:sp modelId="{6D248C9D-0D1F-4D33-A67E-FD61CC5D25D5}">
      <dsp:nvSpPr>
        <dsp:cNvPr id="0" name=""/>
        <dsp:cNvSpPr/>
      </dsp:nvSpPr>
      <dsp:spPr>
        <a:xfrm>
          <a:off x="384810" y="1249956"/>
          <a:ext cx="538734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Filière L</a:t>
          </a:r>
          <a:endParaRPr lang="fr-FR" sz="2000" kern="1200" dirty="0"/>
        </a:p>
      </dsp:txBody>
      <dsp:txXfrm>
        <a:off x="384810" y="1249956"/>
        <a:ext cx="5387340" cy="590400"/>
      </dsp:txXfrm>
    </dsp:sp>
    <dsp:sp modelId="{5AEDBAE4-BC39-414E-AFF9-23CADFB8F4FA}">
      <dsp:nvSpPr>
        <dsp:cNvPr id="0" name=""/>
        <dsp:cNvSpPr/>
      </dsp:nvSpPr>
      <dsp:spPr>
        <a:xfrm>
          <a:off x="0" y="2783106"/>
          <a:ext cx="7696200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Scientifique</a:t>
          </a:r>
          <a:endParaRPr lang="fr-FR" sz="2000" kern="1200" dirty="0"/>
        </a:p>
      </dsp:txBody>
      <dsp:txXfrm>
        <a:off x="0" y="2783106"/>
        <a:ext cx="7696200" cy="834750"/>
      </dsp:txXfrm>
    </dsp:sp>
    <dsp:sp modelId="{C03AD2FB-F5AD-4702-9FA8-00CA2D2C375A}">
      <dsp:nvSpPr>
        <dsp:cNvPr id="0" name=""/>
        <dsp:cNvSpPr/>
      </dsp:nvSpPr>
      <dsp:spPr>
        <a:xfrm>
          <a:off x="384810" y="2487906"/>
          <a:ext cx="538734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Filière S</a:t>
          </a:r>
          <a:endParaRPr lang="fr-FR" sz="2000" kern="1200" dirty="0"/>
        </a:p>
      </dsp:txBody>
      <dsp:txXfrm>
        <a:off x="384810" y="2487906"/>
        <a:ext cx="5387340" cy="590400"/>
      </dsp:txXfrm>
    </dsp:sp>
    <dsp:sp modelId="{86C63B6E-8E3C-44A3-A332-688F6BF1187D}">
      <dsp:nvSpPr>
        <dsp:cNvPr id="0" name=""/>
        <dsp:cNvSpPr/>
      </dsp:nvSpPr>
      <dsp:spPr>
        <a:xfrm>
          <a:off x="0" y="4021056"/>
          <a:ext cx="7696200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i="0" kern="1200" dirty="0" smtClean="0"/>
            <a:t>Sciences et Technologies du Management et de la Gestion</a:t>
          </a:r>
          <a:endParaRPr lang="fr-FR" sz="2000" i="0" kern="1200" dirty="0"/>
        </a:p>
      </dsp:txBody>
      <dsp:txXfrm>
        <a:off x="0" y="4021056"/>
        <a:ext cx="7696200" cy="1102500"/>
      </dsp:txXfrm>
    </dsp:sp>
    <dsp:sp modelId="{9C7AECEC-0842-4885-996A-A41995BF9033}">
      <dsp:nvSpPr>
        <dsp:cNvPr id="0" name=""/>
        <dsp:cNvSpPr/>
      </dsp:nvSpPr>
      <dsp:spPr>
        <a:xfrm>
          <a:off x="384810" y="3725856"/>
          <a:ext cx="538734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Filière STMG</a:t>
          </a:r>
          <a:endParaRPr lang="fr-FR" sz="2000" kern="1200" dirty="0"/>
        </a:p>
      </dsp:txBody>
      <dsp:txXfrm>
        <a:off x="384810" y="3725856"/>
        <a:ext cx="538734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3DEC388-69C3-41CE-836D-8CADE66F758F}" type="datetime1">
              <a:rPr lang="fr-FR" smtClean="0"/>
              <a:pPr algn="r" rtl="0"/>
              <a:t>29/01/2018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E31375A4-56A4-47D6-9801-1991572033F7}" type="slidenum">
              <a:rPr lang="fr-FR"/>
              <a:pPr algn="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CF334A0-7817-44BF-BE74-0C1D60A40209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375A4-56A4-47D6-9801-1991572033F7}" type="slidenum">
              <a:rPr lang="fr-FR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506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noProof="0"/>
              <a:t>Cliquez pour modifier le style des sous-titres du masque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93682C-1666-439C-B1F6-2324BA8BDEE9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AC62B6-9765-4D0D-A062-B6261D408591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560E40-E96F-4F90-B177-9CA529868AE7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5D8A20-D5AA-4EBF-82E0-3620BEFE5662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e 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necteur droit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DB54D6-28DC-40C0-8824-32CC37999B83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 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necteur droit 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 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necteur droit 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 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8" name="Rectangle 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noProof="0"/>
              <a:t>Cliquez pour modifier le style des sous-titres du masque</a:t>
            </a:r>
            <a:endParaRPr lang="fr-FR" noProof="0" dirty="0"/>
          </a:p>
        </p:txBody>
      </p:sp>
      <p:pic>
        <p:nvPicPr>
          <p:cNvPr id="10" name="Image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ce réservé d’imag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Texte d’instruction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fr-FR" sz="1200" b="1" i="1" noProof="0" dirty="0">
                <a:latin typeface="Arial" pitchFamily="34" charset="0"/>
                <a:cs typeface="Arial" pitchFamily="34" charset="0"/>
              </a:rPr>
              <a:t>REMARQUE :</a:t>
            </a:r>
          </a:p>
          <a:p>
            <a:pPr rtl="0"/>
            <a:r>
              <a:rPr lang="fr-FR" sz="1200" i="1" noProof="0" dirty="0">
                <a:latin typeface="Arial" pitchFamily="34" charset="0"/>
                <a:cs typeface="Arial" pitchFamily="34" charset="0"/>
              </a:rPr>
              <a:t>Pour remplacer l’image sur cette diapositive, sélectionnez-la et supprimez-la. Cliquez ensuite sur l’icône Images dans l’espace réservé pour insérer votre image.</a:t>
            </a: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e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necteur droit 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 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grpSp>
          <p:nvGrpSpPr>
            <p:cNvPr id="11" name="Groupe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necteur droit 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 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fr-FR" dirty="0"/>
              <a:t>​</a:t>
            </a:r>
            <a:fld id="{FF5F1CE1-2D83-4710-B005-E03A94773F54}" type="datetime1">
              <a:rPr lang="fr-FR" smtClean="0"/>
              <a:pPr/>
              <a:t>29/01/2018</a:t>
            </a:fld>
            <a:r>
              <a:rPr lang="fr-FR" dirty="0"/>
              <a:t>​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3CC60CA-F5F0-431E-AD16-DA84336EFE3A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7571E30-3F8C-45A0-A97D-32FEE21AD3FE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53E571F-D862-4C44-826E-B0273097C3EE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A5EA7CD-A54C-4044-94F4-AD92C5338D2B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fr-FR" noProof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14D363-38EB-4EFE-A4CB-9D469BC54DCB}" type="datetime1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  <a:p>
            <a:pPr lvl="5" rtl="0"/>
            <a:r>
              <a:rPr lang="fr-FR" noProof="0" dirty="0"/>
              <a:t>Sixième niveau</a:t>
            </a:r>
          </a:p>
          <a:p>
            <a:pPr lvl="6" rtl="0"/>
            <a:r>
              <a:rPr lang="fr-FR" noProof="0" dirty="0"/>
              <a:t>Septième niveau</a:t>
            </a:r>
          </a:p>
          <a:p>
            <a:pPr lvl="7" rtl="0"/>
            <a:r>
              <a:rPr lang="fr-FR" noProof="0" dirty="0"/>
              <a:t>Huitième niveau</a:t>
            </a:r>
          </a:p>
          <a:p>
            <a:pPr lvl="8" rtl="0"/>
            <a:r>
              <a:rPr lang="fr-FR" noProof="0" dirty="0"/>
              <a:t>Neuvième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​</a:t>
            </a:r>
            <a:fld id="{B4D55279-C06B-4789-90C7-CDBF3CF07A5D}" type="datetime1">
              <a:rPr lang="fr-FR" smtClean="0"/>
              <a:pPr/>
              <a:t>29/01/2018</a:t>
            </a:fld>
            <a:r>
              <a:rPr lang="fr-FR" dirty="0"/>
              <a:t>​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E31375A4-56A4-47D6-9801-1991572033F7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5" name="Groupe 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necteur droit 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 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-expert.com/GPO/web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 5"/>
          <p:cNvSpPr>
            <a:spLocks noGrp="1"/>
          </p:cNvSpPr>
          <p:nvPr>
            <p:ph type="ctrTitle"/>
          </p:nvPr>
        </p:nvSpPr>
        <p:spPr>
          <a:xfrm>
            <a:off x="361950" y="2678593"/>
            <a:ext cx="5734050" cy="2219691"/>
          </a:xfrm>
        </p:spPr>
        <p:txBody>
          <a:bodyPr rtlCol="0" anchor="ctr">
            <a:normAutofit fontScale="90000"/>
          </a:bodyPr>
          <a:lstStyle/>
          <a:p>
            <a:pPr rtl="0">
              <a:lnSpc>
                <a:spcPct val="150000"/>
              </a:lnSpc>
            </a:pPr>
            <a:r>
              <a:rPr lang="fr-FR" dirty="0">
                <a:latin typeface="Cambria" pitchFamily="18" charset="0"/>
              </a:rPr>
              <a:t>Baccalauréats généraux &amp; </a:t>
            </a:r>
            <a:r>
              <a:rPr lang="fr-FR" dirty="0" err="1" smtClean="0">
                <a:latin typeface="Cambria" pitchFamily="18" charset="0"/>
              </a:rPr>
              <a:t>technologiqueS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" name="Sous-titre 6"/>
          <p:cNvSpPr>
            <a:spLocks noGrp="1"/>
          </p:cNvSpPr>
          <p:nvPr>
            <p:ph type="subTitle" idx="1"/>
          </p:nvPr>
        </p:nvSpPr>
        <p:spPr>
          <a:xfrm>
            <a:off x="361950" y="4898284"/>
            <a:ext cx="5734050" cy="955565"/>
          </a:xfrm>
        </p:spPr>
        <p:txBody>
          <a:bodyPr rtlCol="0">
            <a:normAutofit/>
          </a:bodyPr>
          <a:lstStyle/>
          <a:p>
            <a:pPr rtl="0"/>
            <a:r>
              <a:rPr lang="fr-FR" sz="2000" dirty="0"/>
              <a:t>Informations</a:t>
            </a:r>
          </a:p>
        </p:txBody>
      </p:sp>
      <p:pic>
        <p:nvPicPr>
          <p:cNvPr id="8" name="Espace réservé pour une image  7" descr="DessinLyceeNeutraubling-2304b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l="12781" r="12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du Management et de la Gestion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STMG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-1" y="2670603"/>
            <a:ext cx="46879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Ouverture sur le monde de l’entreprise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Qualités relationnelles et sens de la </a:t>
            </a:r>
            <a:r>
              <a:rPr lang="fr-FR" dirty="0" smtClean="0"/>
              <a:t>communication</a:t>
            </a:r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Avoir le sens de l’organisation, autonome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808046" y="2669758"/>
            <a:ext cx="338395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Banque / Assurance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Immobilier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Marketing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Gestion / Finance 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Système d’information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Communication 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Tourisme</a:t>
            </a:r>
            <a:endParaRPr lang="fr-FR" sz="1600" dirty="0"/>
          </a:p>
          <a:p>
            <a:pPr>
              <a:lnSpc>
                <a:spcPct val="150000"/>
              </a:lnSpc>
            </a:pPr>
            <a:endParaRPr lang="fr-FR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4902353" y="2669758"/>
            <a:ext cx="390569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Economie et Droit</a:t>
            </a:r>
          </a:p>
          <a:p>
            <a:pPr>
              <a:lnSpc>
                <a:spcPct val="150000"/>
              </a:lnSpc>
            </a:pPr>
            <a:r>
              <a:rPr lang="fr-FR" dirty="0"/>
              <a:t>Management des organisations</a:t>
            </a:r>
          </a:p>
          <a:p>
            <a:pPr>
              <a:lnSpc>
                <a:spcPct val="150000"/>
              </a:lnSpc>
            </a:pPr>
            <a:r>
              <a:rPr lang="fr-FR" dirty="0"/>
              <a:t>Langues étrangères</a:t>
            </a:r>
          </a:p>
          <a:p>
            <a:pPr>
              <a:lnSpc>
                <a:spcPct val="150000"/>
              </a:lnSpc>
            </a:pPr>
            <a:r>
              <a:rPr lang="fr-FR" dirty="0"/>
              <a:t>Communication et mercatique</a:t>
            </a:r>
          </a:p>
          <a:p>
            <a:pPr>
              <a:lnSpc>
                <a:spcPct val="150000"/>
              </a:lnSpc>
            </a:pPr>
            <a:r>
              <a:rPr lang="fr-FR" dirty="0"/>
              <a:t>Information et gestion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9AFFD4B-EA1F-47AB-96F7-A0E7413AA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79395" y="1180162"/>
            <a:ext cx="1563594" cy="111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83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145705" y="1197623"/>
          <a:ext cx="5349399" cy="4482861"/>
        </p:xfrm>
        <a:graphic>
          <a:graphicData uri="http://schemas.openxmlformats.org/drawingml/2006/table">
            <a:tbl>
              <a:tblPr/>
              <a:tblGrid>
                <a:gridCol w="4079041"/>
                <a:gridCol w="1270358"/>
              </a:tblGrid>
              <a:tr h="29534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Première 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latin typeface="+mj-lt"/>
                        </a:rPr>
                        <a:t>STMG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60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Enseignements obligatoires</a:t>
                      </a:r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Horaire élève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Français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Mathématiques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Histoire-Géographie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h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Langue vivante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et 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3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Économie-droit 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 h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Sciences de Gestion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Management des organisations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h 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EPS 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h </a:t>
                      </a:r>
                    </a:p>
                  </a:txBody>
                  <a:tcPr marL="8389" marR="8389" marT="8389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Accompagnement personnalisé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   Enseignement moral et civique</a:t>
                      </a:r>
                      <a:endParaRPr lang="fr-FR" sz="1100" b="0" i="0" u="none" strike="noStrike" kern="120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0h30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TOTAL GENERAL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 h </a:t>
                      </a:r>
                      <a:r>
                        <a:rPr lang="fr-FR" sz="1100" b="1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30</a:t>
                      </a:r>
                      <a:endParaRPr lang="fr-FR" sz="11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option facultative au choix parmi : 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389" marR="8389" marT="8389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EPS 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Arts (théâtre ou arts plastiques ou musique) </a:t>
                      </a:r>
                    </a:p>
                  </a:txBody>
                  <a:tcPr marL="151002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GLOBAL 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29 à 32 h 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389" marR="8389" marT="838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389" marR="8389" marT="838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389" marR="8389" marT="838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389" marR="8389" marT="838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De la Santé et du Social 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ST2S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5559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Intérêt pour le secteur sanitaire ou social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Envie d’aider les personnes en difficultés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Goût pour le travail en équipe, qualités relationnelles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856928" y="2669758"/>
            <a:ext cx="341303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Carrières sociales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Analyse de biologie médicale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Economie sociale familiale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Imagerie médicale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Infirmière, préparateur pharmacie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AS, éducateur, auxiliaire de puériculture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Orthophoniste</a:t>
            </a:r>
          </a:p>
          <a:p>
            <a:pPr>
              <a:lnSpc>
                <a:spcPct val="150000"/>
              </a:lnSpc>
            </a:pPr>
            <a:r>
              <a:rPr lang="fr-FR" sz="1400" dirty="0"/>
              <a:t>Aide soignant</a:t>
            </a:r>
          </a:p>
          <a:p>
            <a:pPr>
              <a:lnSpc>
                <a:spcPct val="150000"/>
              </a:lnSpc>
            </a:pPr>
            <a:endParaRPr lang="fr-FR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Biologie</a:t>
            </a:r>
          </a:p>
          <a:p>
            <a:pPr>
              <a:lnSpc>
                <a:spcPct val="150000"/>
              </a:lnSpc>
            </a:pPr>
            <a:r>
              <a:rPr lang="fr-FR" dirty="0"/>
              <a:t>Sanitaire et Social</a:t>
            </a:r>
          </a:p>
          <a:p>
            <a:pPr>
              <a:lnSpc>
                <a:spcPct val="150000"/>
              </a:lnSpc>
            </a:pPr>
            <a:r>
              <a:rPr lang="fr-FR" dirty="0"/>
              <a:t>Physique - Chimie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Résultat de recherche d'images pour &quot;santé infirmiere dessin&quot;">
            <a:extLst>
              <a:ext uri="{FF2B5EF4-FFF2-40B4-BE49-F238E27FC236}">
                <a16:creationId xmlns:a16="http://schemas.microsoft.com/office/drawing/2014/main" xmlns="" id="{7D531E12-68A3-4B4D-98A4-53036B6F8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2047" y="1191068"/>
            <a:ext cx="1340351" cy="134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29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de l’Industrie et du Développement Durable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STI2D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4441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Attiré par la conception de produits innovants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Curieux des nouvelles technologies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Aimer les expérimentations et manipulations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771861" y="2669758"/>
            <a:ext cx="35300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Informatique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Télécommunication 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Numérique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BTP / Génie civil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Electronique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Domaine de l’énergie et du développement durable</a:t>
            </a:r>
            <a:endParaRPr lang="fr-FR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Mathématiques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physiques</a:t>
            </a:r>
          </a:p>
          <a:p>
            <a:pPr>
              <a:lnSpc>
                <a:spcPct val="150000"/>
              </a:lnSpc>
            </a:pPr>
            <a:r>
              <a:rPr lang="fr-FR" dirty="0"/>
              <a:t>Systèmes industriels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Résultat de recherche d'images pour &quot;environnement dessin noir et blanc&quot;">
            <a:extLst>
              <a:ext uri="{FF2B5EF4-FFF2-40B4-BE49-F238E27FC236}">
                <a16:creationId xmlns:a16="http://schemas.microsoft.com/office/drawing/2014/main" xmlns="" id="{653B04E6-AB93-4DCC-A82B-A1EC633D8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0149" y="1191068"/>
            <a:ext cx="1374503" cy="134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758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de Laboratoire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4441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Attiré par les études scientifiques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Goût affirmé pour les manipulations et observations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Autonome, esprit d’initiative, rigoureux et soigneux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793127" y="2669758"/>
            <a:ext cx="34981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Métiers de la chimie, de la physique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Laboratoire d’analyses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Manipulateur radio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Opticien </a:t>
            </a:r>
            <a:r>
              <a:rPr lang="fr-FR" sz="1600" dirty="0"/>
              <a:t>lunetier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Gestion et maîtrise de l’eau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Physique – Chimie</a:t>
            </a:r>
          </a:p>
          <a:p>
            <a:pPr>
              <a:lnSpc>
                <a:spcPct val="150000"/>
              </a:lnSpc>
            </a:pPr>
            <a:r>
              <a:rPr lang="fr-FR" dirty="0"/>
              <a:t>Biochimie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du vivant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Résultat de recherche d'images pour &quot;laboratoire dessin&quot;">
            <a:extLst>
              <a:ext uri="{FF2B5EF4-FFF2-40B4-BE49-F238E27FC236}">
                <a16:creationId xmlns:a16="http://schemas.microsoft.com/office/drawing/2014/main" xmlns="" id="{3434697A-CA00-4F94-AB5C-5E150F763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8521" y="1191068"/>
            <a:ext cx="1851028" cy="12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338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de l’Hôtellerie et de la Restauration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STHR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4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Intérêt pour la gestion hôtelière, la restauration et le service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Aimer le contact et le travail d’équipe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Bonne condition physique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744263" y="2669758"/>
            <a:ext cx="34477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Hôtellerie restauration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Tourisme</a:t>
            </a: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600" dirty="0"/>
              <a:t>Accueil </a:t>
            </a:r>
            <a:r>
              <a:rPr lang="fr-FR" sz="1600" dirty="0" smtClean="0"/>
              <a:t>réception</a:t>
            </a:r>
            <a:endParaRPr lang="fr-FR" i="1" dirty="0"/>
          </a:p>
          <a:p>
            <a:pPr>
              <a:lnSpc>
                <a:spcPct val="150000"/>
              </a:lnSpc>
            </a:pPr>
            <a:r>
              <a:rPr lang="fr-FR" sz="1600" dirty="0" smtClean="0"/>
              <a:t>Responsable d’hébergement 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Gestion hôtelière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4902356" y="2669758"/>
            <a:ext cx="3447737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Economie et gestion hôtelière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et technologies culinaires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et technologies des services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Résultat de recherche d'images pour &quot;hotel dessin&quot;">
            <a:extLst>
              <a:ext uri="{FF2B5EF4-FFF2-40B4-BE49-F238E27FC236}">
                <a16:creationId xmlns:a16="http://schemas.microsoft.com/office/drawing/2014/main" xmlns="" id="{7C814B52-1CF2-4483-89AF-E6213B7B0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53823" y="1170388"/>
            <a:ext cx="1416652" cy="132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010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du Design et des Arts Appliqués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STD2A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444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Intéressé par les applications de l’art, la conception et la réalisation d’objet ou d’espace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Esprit ouvert, créatif, curieux, à l’affût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Aptitude à la communication, à l’analyse et à la synthèse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559217" y="2669758"/>
            <a:ext cx="363278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Ecole d’art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Architecture d’intérieur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Graphisme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Stylisme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Création industrielle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Design d’objet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Restauration d’art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Mathématiques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physiques</a:t>
            </a:r>
          </a:p>
          <a:p>
            <a:pPr>
              <a:lnSpc>
                <a:spcPct val="150000"/>
              </a:lnSpc>
            </a:pPr>
            <a:r>
              <a:rPr lang="fr-FR" dirty="0"/>
              <a:t>Design</a:t>
            </a:r>
          </a:p>
          <a:p>
            <a:pPr>
              <a:lnSpc>
                <a:spcPct val="150000"/>
              </a:lnSpc>
            </a:pPr>
            <a:r>
              <a:rPr lang="fr-FR" dirty="0"/>
              <a:t>Arts appliqués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349079" y="2923086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Résultat de recherche d'images pour &quot;design interieur dessin&quot;">
            <a:extLst>
              <a:ext uri="{FF2B5EF4-FFF2-40B4-BE49-F238E27FC236}">
                <a16:creationId xmlns:a16="http://schemas.microsoft.com/office/drawing/2014/main" xmlns="" id="{5B8F4D8C-9377-4187-8A5E-DA47E8337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9129" y="1194026"/>
            <a:ext cx="1699436" cy="122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232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1231055"/>
          </a:xfrm>
        </p:spPr>
        <p:txBody>
          <a:bodyPr rtlCol="0">
            <a:normAutofit fontScale="5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Sciences et Technologies</a:t>
            </a:r>
          </a:p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de l’Agronomie et du Vivant 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STAV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4441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Intérêt pour la biologie, l’écologie, l’agriculture, l’environnement et l’agroalimentaire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Aimer le cadre et l’art de vivre en milieu rural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867553" y="2669758"/>
            <a:ext cx="3324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Agronomie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Aménagements paysagers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Gestion et maîtrise de l’eau / protection de la nature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Production animale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Génie biologie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Mathématiques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de la matière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du vivant</a:t>
            </a:r>
          </a:p>
          <a:p>
            <a:pPr>
              <a:lnSpc>
                <a:spcPct val="150000"/>
              </a:lnSpc>
            </a:pPr>
            <a:r>
              <a:rPr lang="fr-FR" dirty="0"/>
              <a:t>Enseignement agricole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70307" y="1204490"/>
            <a:ext cx="30861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551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995951"/>
          </a:xfrm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fr-FR" sz="3200" dirty="0">
                <a:latin typeface="Cambria" pitchFamily="18" charset="0"/>
              </a:rPr>
              <a:t>Baccalauréats Professionnels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89B4E9F-10C4-4415-B508-9FEC7545AA3B}"/>
              </a:ext>
            </a:extLst>
          </p:cNvPr>
          <p:cNvSpPr txBox="1"/>
          <p:nvPr/>
        </p:nvSpPr>
        <p:spPr>
          <a:xfrm>
            <a:off x="248628" y="2454795"/>
            <a:ext cx="1147253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 bac pro permet d'accéder rapidement au monde du travail mais aussi de continuer ses études dans l'enseignement supérieur, principalement en BTS.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Il peut être suivi par </a:t>
            </a:r>
            <a:r>
              <a:rPr lang="fr-FR" b="1" dirty="0"/>
              <a:t>la voie scolaire</a:t>
            </a:r>
            <a:r>
              <a:rPr lang="fr-FR" dirty="0"/>
              <a:t> dans les lycées professionnels ou par la voie de l'</a:t>
            </a:r>
            <a:r>
              <a:rPr lang="fr-FR" b="1" dirty="0"/>
              <a:t>apprentissage</a:t>
            </a:r>
            <a:r>
              <a:rPr lang="fr-FR" dirty="0"/>
              <a:t> dans les CFA (centre de formation d'apprentis).</a:t>
            </a:r>
          </a:p>
          <a:p>
            <a:pPr algn="just"/>
            <a:endParaRPr lang="fr-F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Des enseignements généraux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Des enseignements professionnels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Des périodes de formations en milieu professionnel </a:t>
            </a:r>
          </a:p>
          <a:p>
            <a:pPr algn="ctr"/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fr-FR" dirty="0"/>
          </a:p>
          <a:p>
            <a:pPr algn="just"/>
            <a:r>
              <a:rPr lang="fr-FR" sz="1600" b="1" dirty="0"/>
              <a:t>Après la 2de GT, il est possible d'entrer directement en 1ère pro.</a:t>
            </a:r>
            <a:endParaRPr lang="fr-FR" sz="16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20AA1EE8-F9FA-476A-A1E0-F6B97BF854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21511" y="4176176"/>
            <a:ext cx="1448305" cy="154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428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7604" y="900023"/>
            <a:ext cx="10096500" cy="2219691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Logiciel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 </a:t>
            </a:r>
            <a:r>
              <a:rPr lang="fr-FR" sz="2800" dirty="0" smtClean="0"/>
              <a:t>(guide </a:t>
            </a:r>
            <a:r>
              <a:rPr lang="fr-FR" sz="2800" dirty="0" smtClean="0"/>
              <a:t>pour </a:t>
            </a:r>
            <a:r>
              <a:rPr lang="fr-FR" sz="2800" dirty="0" smtClean="0"/>
              <a:t>l'orientation)</a:t>
            </a:r>
            <a:br>
              <a:rPr lang="fr-FR" sz="2800" dirty="0" smtClean="0"/>
            </a:br>
            <a:r>
              <a:rPr lang="fr-FR" sz="2800" dirty="0" smtClean="0"/>
              <a:t>en </a:t>
            </a:r>
            <a:r>
              <a:rPr lang="fr-FR" sz="2800" dirty="0" smtClean="0"/>
              <a:t>ligne qui permet de </a:t>
            </a:r>
            <a:r>
              <a:rPr lang="fr-FR" sz="2800" b="1" dirty="0" smtClean="0"/>
              <a:t>cibler ses intérêts et ses </a:t>
            </a:r>
            <a:r>
              <a:rPr lang="fr-FR" sz="2800" b="1" dirty="0" smtClean="0"/>
              <a:t>valeurs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3011" y="3119712"/>
            <a:ext cx="10096501" cy="2980837"/>
          </a:xfrm>
        </p:spPr>
        <p:txBody>
          <a:bodyPr/>
          <a:lstStyle/>
          <a:p>
            <a:endParaRPr lang="fr-FR" dirty="0" smtClean="0">
              <a:hlinkClick r:id="rId2"/>
            </a:endParaRPr>
          </a:p>
          <a:p>
            <a:pPr algn="ctr"/>
            <a:r>
              <a:rPr lang="fr-FR" sz="3600" b="1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fr-FR" sz="3600" b="1" dirty="0" smtClean="0">
                <a:solidFill>
                  <a:schemeClr val="tx2"/>
                </a:solidFill>
                <a:hlinkClick r:id="rId2"/>
              </a:rPr>
              <a:t>://www.delta-expert.com/GPO/web</a:t>
            </a:r>
            <a:r>
              <a:rPr lang="fr-FR" sz="3600" b="1" dirty="0" smtClean="0">
                <a:solidFill>
                  <a:schemeClr val="tx2"/>
                </a:solidFill>
                <a:hlinkClick r:id="rId2"/>
              </a:rPr>
              <a:t>/</a:t>
            </a:r>
            <a:endParaRPr lang="fr-FR" sz="3600" b="1" dirty="0" smtClean="0">
              <a:solidFill>
                <a:schemeClr val="tx2"/>
              </a:solidFill>
            </a:endParaRPr>
          </a:p>
          <a:p>
            <a:pPr algn="ctr"/>
            <a:endParaRPr lang="fr-FR" sz="3600" b="1" dirty="0" smtClean="0">
              <a:solidFill>
                <a:schemeClr val="tx2"/>
              </a:solidFill>
            </a:endParaRPr>
          </a:p>
          <a:p>
            <a:pPr marL="2155825">
              <a:tabLst>
                <a:tab pos="5472113" algn="l"/>
              </a:tabLst>
            </a:pPr>
            <a:r>
              <a:rPr lang="fr-FR" sz="3600" dirty="0" smtClean="0"/>
              <a:t>Identifiant</a:t>
            </a:r>
            <a:r>
              <a:rPr lang="fr-FR" sz="3600" dirty="0" smtClean="0"/>
              <a:t>: </a:t>
            </a:r>
            <a:r>
              <a:rPr lang="fr-FR" sz="3600" dirty="0" smtClean="0"/>
              <a:t>	0140013N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Mot de passe: </a:t>
            </a:r>
            <a:r>
              <a:rPr lang="fr-FR" sz="3600" dirty="0" smtClean="0"/>
              <a:t>	</a:t>
            </a:r>
            <a:r>
              <a:rPr lang="fr-FR" sz="3600" dirty="0" err="1" smtClean="0"/>
              <a:t>gpomalherbe</a:t>
            </a:r>
            <a:endParaRPr lang="fr-F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0988" y="2709878"/>
            <a:ext cx="3278843" cy="955565"/>
          </a:xfrm>
        </p:spPr>
        <p:txBody>
          <a:bodyPr>
            <a:normAutofit fontScale="92500"/>
          </a:bodyPr>
          <a:lstStyle/>
          <a:p>
            <a:r>
              <a:rPr lang="fr-FR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 calendrier</a:t>
            </a:r>
            <a:endParaRPr lang="fr-FR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Espace réservé du contenu 6"/>
          <p:cNvGraphicFramePr>
            <a:graphicFrameLocks/>
          </p:cNvGraphicFramePr>
          <p:nvPr/>
        </p:nvGraphicFramePr>
        <p:xfrm>
          <a:off x="4145977" y="457195"/>
          <a:ext cx="7200801" cy="560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601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DATE</a:t>
                      </a:r>
                      <a:endParaRPr lang="fr-FR" sz="14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4083" marR="34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PROCÉDURE</a:t>
                      </a:r>
                      <a:endParaRPr lang="fr-FR" sz="14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4083" marR="34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MODALITÉS </a:t>
                      </a:r>
                      <a:br>
                        <a:rPr lang="fr-FR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NATURE DE LA RÉUNION</a:t>
                      </a:r>
                      <a:endParaRPr lang="fr-FR" sz="1400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34083" marR="34083" marT="0" marB="0" anchor="ctr"/>
                </a:tc>
              </a:tr>
              <a:tr h="61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Novembre 2017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Réunion parents/professeurs</a:t>
                      </a:r>
                      <a:r>
                        <a:rPr lang="fr-FR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Entretiens individuels avec les professeurs</a:t>
                      </a:r>
                      <a:r>
                        <a:rPr lang="fr-FR" sz="14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586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Décembre 2017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Conseils de classe </a:t>
                      </a: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fr-FR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61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 et 30 janvier 2018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Soirées d'information </a:t>
                      </a:r>
                      <a:endParaRPr lang="fr-FR" sz="1400" b="1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 </a:t>
                      </a: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les séries</a:t>
                      </a:r>
                      <a:r>
                        <a:rPr lang="fr-FR" sz="14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8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61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Février 2018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1400" b="1" kern="1200" baseline="30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ère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diffusion des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fiches de dialogue</a:t>
                      </a: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Retour au professeur principal pour 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début</a:t>
                      </a:r>
                      <a:r>
                        <a:rPr lang="fr-FR" sz="1400" b="1" kern="1200" baseline="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mars </a:t>
                      </a:r>
                      <a:r>
                        <a:rPr lang="fr-FR" sz="1400" b="1" kern="1200" baseline="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fr-FR" sz="1400" b="1" kern="1200" baseline="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(!)</a:t>
                      </a:r>
                      <a:endParaRPr lang="fr-FR" sz="1400" b="1" kern="1200" dirty="0">
                        <a:solidFill>
                          <a:srgbClr val="008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712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février 2018</a:t>
                      </a:r>
                      <a:endParaRPr lang="fr-F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FORUM de l’orientation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Ateliers-entretiens</a:t>
                      </a:r>
                      <a:r>
                        <a:rPr lang="fr-FR" sz="11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sur les différents baccalauréats généraux, technologiques avec des intervenants adultes et élèves.</a:t>
                      </a: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621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 au</a:t>
                      </a:r>
                      <a:r>
                        <a:rPr lang="fr-FR" sz="1400" b="1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27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mars 2018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Conseils de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classe</a:t>
                      </a:r>
                      <a:endParaRPr lang="fr-FR" sz="1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Avis sur la poursuite d'études</a:t>
                      </a:r>
                      <a:r>
                        <a:rPr lang="fr-FR" sz="1400" kern="120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61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Avril</a:t>
                      </a:r>
                      <a:r>
                        <a:rPr lang="fr-FR" sz="14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fr-F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400" b="1" kern="1200" baseline="30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diffusion des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fiches de dialogue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Retour au professeur principal </a:t>
                      </a: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pour </a:t>
                      </a:r>
                      <a:r>
                        <a:rPr lang="fr-FR" sz="14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mai 2018</a:t>
                      </a:r>
                      <a:endParaRPr lang="fr-FR" sz="1400" b="1" kern="1200" dirty="0">
                        <a:solidFill>
                          <a:srgbClr val="008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</a:tr>
              <a:tr h="617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Juin 2018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Conseils de classe</a:t>
                      </a:r>
                      <a:r>
                        <a:rPr lang="fr-FR" sz="1400" kern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90" marR="34290" marT="1206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Décision  d’orientation</a:t>
                      </a:r>
                    </a:p>
                  </a:txBody>
                  <a:tcPr marL="34290" marR="34290" marT="12065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3557" y="165775"/>
            <a:ext cx="8308044" cy="955565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différentes </a:t>
            </a:r>
            <a:r>
              <a:rPr lang="fr-FR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filières</a:t>
            </a:r>
          </a:p>
          <a:p>
            <a:pPr algn="ctr"/>
            <a:r>
              <a:rPr lang="fr-FR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 </a:t>
            </a:r>
            <a:r>
              <a:rPr lang="fr-FR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Lycée </a:t>
            </a:r>
            <a:r>
              <a:rPr lang="fr-FR" sz="3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Malherbe</a:t>
            </a:r>
            <a:endParaRPr lang="fr-FR" sz="3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Espace réservé du contenu 7"/>
          <p:cNvGraphicFramePr>
            <a:graphicFrameLocks/>
          </p:cNvGraphicFramePr>
          <p:nvPr/>
        </p:nvGraphicFramePr>
        <p:xfrm>
          <a:off x="3464859" y="1313329"/>
          <a:ext cx="76962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955565"/>
          </a:xfrm>
        </p:spPr>
        <p:txBody>
          <a:bodyPr rtlCol="0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Littéraire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55798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Bonne culture générale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Lire, les langues et les cultures étrangères sont importantes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Avoir une bonne expression écrite, orale et un sens critique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806376" y="2669758"/>
            <a:ext cx="3385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Journalisme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Documentation 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Information / Communication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Culture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Ressources humaines/ Social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Marketing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Tourisme</a:t>
            </a:r>
          </a:p>
          <a:p>
            <a:pPr>
              <a:lnSpc>
                <a:spcPct val="150000"/>
              </a:lnSpc>
            </a:pPr>
            <a:endParaRPr lang="fr-FR" sz="2400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1" y="2691868"/>
            <a:ext cx="3048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Français</a:t>
            </a:r>
          </a:p>
          <a:p>
            <a:pPr>
              <a:lnSpc>
                <a:spcPct val="150000"/>
              </a:lnSpc>
            </a:pPr>
            <a:r>
              <a:rPr lang="fr-FR" dirty="0"/>
              <a:t>Littérature</a:t>
            </a:r>
          </a:p>
          <a:p>
            <a:pPr>
              <a:lnSpc>
                <a:spcPct val="150000"/>
              </a:lnSpc>
            </a:pPr>
            <a:r>
              <a:rPr lang="fr-FR" dirty="0"/>
              <a:t>Philosophie</a:t>
            </a:r>
          </a:p>
          <a:p>
            <a:pPr>
              <a:lnSpc>
                <a:spcPct val="150000"/>
              </a:lnSpc>
            </a:pPr>
            <a:r>
              <a:rPr lang="fr-FR" dirty="0"/>
              <a:t>Langues étrangères</a:t>
            </a:r>
          </a:p>
          <a:p>
            <a:pPr>
              <a:lnSpc>
                <a:spcPct val="150000"/>
              </a:lnSpc>
            </a:pPr>
            <a:r>
              <a:rPr lang="fr-FR" dirty="0"/>
              <a:t>Histoire - Géographie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Résultat de recherche d'images pour &quot;livre dessin&quot;">
            <a:extLst>
              <a:ext uri="{FF2B5EF4-FFF2-40B4-BE49-F238E27FC236}">
                <a16:creationId xmlns:a16="http://schemas.microsoft.com/office/drawing/2014/main" xmlns="" id="{2F3C7DC5-D54F-491E-B52A-265953D68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8480" y="1191068"/>
            <a:ext cx="1418699" cy="141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312155" y="1098440"/>
          <a:ext cx="7286676" cy="5051829"/>
        </p:xfrm>
        <a:graphic>
          <a:graphicData uri="http://schemas.openxmlformats.org/drawingml/2006/table">
            <a:tbl>
              <a:tblPr/>
              <a:tblGrid>
                <a:gridCol w="5555189"/>
                <a:gridCol w="1731487"/>
              </a:tblGrid>
              <a:tr h="1537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Première L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élève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Enseignements communs aux séries ES, L et S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Français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Histoire - Géographie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Langue vivante 1 et 2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 30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Education physique et sportive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Education morale</a:t>
                      </a:r>
                      <a:r>
                        <a:rPr lang="fr-F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civique</a:t>
                      </a:r>
                      <a:endParaRPr lang="fr-F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 h 30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Accompagnement personnalisé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TPE : Travaux personnels encadrés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enseignements communs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 h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Enseignements spécifiques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Sciences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h 30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Littérature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Littérature étrangère en langue étrangère anglaise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Un enseignement obligatoire à choisir parmi :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Arts (Théâtre, arts plastiques ou musique)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Mathématiques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Approfondissement en LV1 Anglais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LV3 Italien, Chinois ou Arabe</a:t>
                      </a:r>
                    </a:p>
                  </a:txBody>
                  <a:tcPr marL="11810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enseignements spécifiques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 h 30 à 10 h 30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24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GENERAL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 h 30 à 28 h 30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option facultative au plus parmi :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Arts plastiques, Musique ou Théâtre</a:t>
                      </a:r>
                    </a:p>
                  </a:txBody>
                  <a:tcPr marL="11810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EPS</a:t>
                      </a:r>
                    </a:p>
                  </a:txBody>
                  <a:tcPr marL="11810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Latin</a:t>
                      </a:r>
                    </a:p>
                  </a:txBody>
                  <a:tcPr marL="11810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LV3 Arabe, Chinois ou Italien</a:t>
                      </a:r>
                    </a:p>
                  </a:txBody>
                  <a:tcPr marL="11810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HORAIRE TOTAL ÉLÈVE</a:t>
                      </a:r>
                    </a:p>
                  </a:txBody>
                  <a:tcPr marL="6561" marR="6561" marT="6561" marB="0" anchor="ctr">
                    <a:lnL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29 h 30 à 31 h 30</a:t>
                      </a:r>
                    </a:p>
                  </a:txBody>
                  <a:tcPr marL="6561" marR="6561" marT="6561" marB="0" anchor="ctr">
                    <a:lnL>
                      <a:noFill/>
                    </a:lnL>
                    <a:lnR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2D6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955565"/>
          </a:xfrm>
        </p:spPr>
        <p:txBody>
          <a:bodyPr rtlCol="0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Scientifique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376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Avoir un sens aigu de l’observation et de l’expérimentation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Faire preuve de rigueur dans le raisonnement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Avoir des qualités de méthode et d’organisation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856923" y="2669758"/>
            <a:ext cx="34474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Sciences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Technologies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Santé</a:t>
            </a: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600" dirty="0"/>
              <a:t>Droit, économie, gestion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STAPS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Commerce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Architecture</a:t>
            </a:r>
            <a:endParaRPr lang="fr-FR" sz="1600" dirty="0"/>
          </a:p>
          <a:p>
            <a:pPr>
              <a:lnSpc>
                <a:spcPct val="150000"/>
              </a:lnSpc>
            </a:pPr>
            <a:endParaRPr lang="fr-FR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5116780" y="2691868"/>
            <a:ext cx="390569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Mathématiques</a:t>
            </a:r>
          </a:p>
          <a:p>
            <a:pPr>
              <a:lnSpc>
                <a:spcPct val="150000"/>
              </a:lnSpc>
            </a:pPr>
            <a:r>
              <a:rPr lang="fr-FR" dirty="0"/>
              <a:t>Physique – Chimie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de la Vie et de la Terre</a:t>
            </a:r>
          </a:p>
          <a:p>
            <a:pPr>
              <a:lnSpc>
                <a:spcPct val="150000"/>
              </a:lnSpc>
            </a:pPr>
            <a:r>
              <a:rPr lang="fr-FR" dirty="0"/>
              <a:t>Ou Sciences de l’ingénieur</a:t>
            </a:r>
          </a:p>
          <a:p>
            <a:pPr>
              <a:lnSpc>
                <a:spcPct val="150000"/>
              </a:lnSpc>
            </a:pPr>
            <a:r>
              <a:rPr lang="fr-FR" dirty="0"/>
              <a:t>Ou Biologie et agronomie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710585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Résultat de recherche d'images pour &quot;calcul dessin&quot;">
            <a:extLst>
              <a:ext uri="{FF2B5EF4-FFF2-40B4-BE49-F238E27FC236}">
                <a16:creationId xmlns:a16="http://schemas.microsoft.com/office/drawing/2014/main" xmlns="" id="{2A2A2902-C8C6-45F7-B742-76C52C8FB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47498" y="1191069"/>
            <a:ext cx="1553831" cy="135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035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48283" y="1169878"/>
          <a:ext cx="6572296" cy="4786350"/>
        </p:xfrm>
        <a:graphic>
          <a:graphicData uri="http://schemas.openxmlformats.org/drawingml/2006/table">
            <a:tbl>
              <a:tblPr/>
              <a:tblGrid>
                <a:gridCol w="5043312"/>
                <a:gridCol w="1528984"/>
              </a:tblGrid>
              <a:tr h="1955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Première S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élève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81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Enseignements communs aux séries ES, L et S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Français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Histoire - Géographie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Langue vivante 1 et 2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 30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Education physique et sportive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Education morale</a:t>
                      </a:r>
                      <a:r>
                        <a:rPr lang="fr-FR" sz="11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et civique</a:t>
                      </a:r>
                      <a:endParaRPr lang="fr-F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 h 30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Accompagnement personnalisé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TPE : Travaux personnels encadrés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enseignements communs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Enseignements spécifiques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Mathématiques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Sciences </a:t>
                      </a:r>
                      <a:r>
                        <a:rPr lang="fr-FR" sz="1100" b="0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physiques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SVT</a:t>
                      </a:r>
                    </a:p>
                  </a:txBody>
                  <a:tcPr marL="151579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enseignements spécifiques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76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b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GENERAL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r" fontAlgn="ctr"/>
                      <a:endParaRPr lang="fr-F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option facultative au plus parmi :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421" marR="8421" marT="8421" marB="0" anchor="b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Arts plastiques, Musique ou Théâtre</a:t>
                      </a:r>
                    </a:p>
                  </a:txBody>
                  <a:tcPr marL="151579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EPS</a:t>
                      </a:r>
                    </a:p>
                  </a:txBody>
                  <a:tcPr marL="151579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Latin</a:t>
                      </a:r>
                    </a:p>
                  </a:txBody>
                  <a:tcPr marL="151579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LV3 Arabe, Chinois ou Italien</a:t>
                      </a:r>
                    </a:p>
                  </a:txBody>
                  <a:tcPr marL="151579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TOTAL ÉLÈVE</a:t>
                      </a:r>
                    </a:p>
                  </a:txBody>
                  <a:tcPr marL="8421" marR="8421" marT="8421" marB="0" anchor="ctr">
                    <a:lnL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28 h à 31 h</a:t>
                      </a:r>
                    </a:p>
                  </a:txBody>
                  <a:tcPr marL="8421" marR="8421" marT="8421" marB="0" anchor="ctr">
                    <a:lnL>
                      <a:noFill/>
                    </a:lnL>
                    <a:lnR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97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8961" y="1191068"/>
            <a:ext cx="10096501" cy="955565"/>
          </a:xfrm>
        </p:spPr>
        <p:txBody>
          <a:bodyPr rtlCol="0">
            <a:normAutofit fontScale="70000" lnSpcReduction="20000"/>
          </a:bodyPr>
          <a:lstStyle/>
          <a:p>
            <a:pPr algn="ctr">
              <a:lnSpc>
                <a:spcPct val="120000"/>
              </a:lnSpc>
            </a:pPr>
            <a:r>
              <a:rPr lang="fr-FR" sz="4000" dirty="0">
                <a:latin typeface="Cambria" pitchFamily="18" charset="0"/>
              </a:rPr>
              <a:t>Baccalauréat Economique et Social </a:t>
            </a:r>
          </a:p>
          <a:p>
            <a:pPr algn="ctr">
              <a:lnSpc>
                <a:spcPct val="120000"/>
              </a:lnSpc>
            </a:pPr>
            <a:r>
              <a:rPr lang="fr-FR" sz="4000" b="1" dirty="0">
                <a:latin typeface="Cambria" pitchFamily="18" charset="0"/>
              </a:rPr>
              <a:t>BAC 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2404CB5-DD2C-4AA1-BCDC-6C062FBEB217}"/>
              </a:ext>
            </a:extLst>
          </p:cNvPr>
          <p:cNvSpPr txBox="1"/>
          <p:nvPr/>
        </p:nvSpPr>
        <p:spPr>
          <a:xfrm>
            <a:off x="0" y="2670603"/>
            <a:ext cx="44231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i="1" dirty="0"/>
              <a:t>Qualités requises :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∙ Intéressé par l’actualité, le monde et son évolution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Aiguiser sa curiosité, lire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Faire preuve d’un esprit de synthèse et de rigueur</a:t>
            </a:r>
          </a:p>
          <a:p>
            <a:pPr algn="just">
              <a:lnSpc>
                <a:spcPct val="150000"/>
              </a:lnSpc>
            </a:pPr>
            <a:r>
              <a:rPr lang="fr-FR" b="1" dirty="0"/>
              <a:t>∙ </a:t>
            </a:r>
            <a:r>
              <a:rPr lang="fr-FR" dirty="0"/>
              <a:t>Goût pour la communication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F318BB40-11FA-4D2D-8337-DFD177AE75B6}"/>
              </a:ext>
            </a:extLst>
          </p:cNvPr>
          <p:cNvCxnSpPr>
            <a:cxnSpLocks/>
          </p:cNvCxnSpPr>
          <p:nvPr/>
        </p:nvCxnSpPr>
        <p:spPr>
          <a:xfrm>
            <a:off x="4687934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22FA347-9FD0-44B9-BBF3-4810E10118A4}"/>
              </a:ext>
            </a:extLst>
          </p:cNvPr>
          <p:cNvSpPr txBox="1"/>
          <p:nvPr/>
        </p:nvSpPr>
        <p:spPr>
          <a:xfrm>
            <a:off x="8779970" y="2669758"/>
            <a:ext cx="341203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débouchés :</a:t>
            </a:r>
          </a:p>
          <a:p>
            <a:pPr>
              <a:lnSpc>
                <a:spcPct val="150000"/>
              </a:lnSpc>
            </a:pPr>
            <a:r>
              <a:rPr lang="fr-FR" sz="1600" dirty="0"/>
              <a:t>Droit, économie, </a:t>
            </a:r>
            <a:r>
              <a:rPr lang="fr-FR" sz="1600" dirty="0" smtClean="0"/>
              <a:t>gestion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Comptabilité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Ressources humaines / Social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Immobilier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Enseignement</a:t>
            </a: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600" dirty="0" smtClean="0"/>
              <a:t>Information</a:t>
            </a:r>
            <a:r>
              <a:rPr lang="fr-FR" sz="1600" dirty="0"/>
              <a:t>, communication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Assurance</a:t>
            </a:r>
            <a:r>
              <a:rPr lang="fr-FR" sz="1600" dirty="0"/>
              <a:t>, banque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D0DC87-802A-443B-931D-FB842534B2F7}"/>
              </a:ext>
            </a:extLst>
          </p:cNvPr>
          <p:cNvSpPr/>
          <p:nvPr/>
        </p:nvSpPr>
        <p:spPr>
          <a:xfrm>
            <a:off x="4781106" y="2708871"/>
            <a:ext cx="390569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/>
              <a:t>Les points forts :</a:t>
            </a:r>
          </a:p>
          <a:p>
            <a:pPr>
              <a:lnSpc>
                <a:spcPct val="150000"/>
              </a:lnSpc>
            </a:pPr>
            <a:r>
              <a:rPr lang="fr-FR" dirty="0"/>
              <a:t>Sciences économiques et sociales</a:t>
            </a:r>
          </a:p>
          <a:p>
            <a:pPr>
              <a:lnSpc>
                <a:spcPct val="150000"/>
              </a:lnSpc>
            </a:pPr>
            <a:r>
              <a:rPr lang="fr-FR" dirty="0"/>
              <a:t>Histoire – Géographie</a:t>
            </a:r>
          </a:p>
          <a:p>
            <a:pPr>
              <a:lnSpc>
                <a:spcPct val="150000"/>
              </a:lnSpc>
            </a:pPr>
            <a:r>
              <a:rPr lang="fr-FR" dirty="0"/>
              <a:t>Mathématiques appliquées</a:t>
            </a:r>
          </a:p>
          <a:p>
            <a:pPr>
              <a:lnSpc>
                <a:spcPct val="150000"/>
              </a:lnSpc>
            </a:pPr>
            <a:r>
              <a:rPr lang="fr-FR" dirty="0"/>
              <a:t>Langues étrangères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Français</a:t>
            </a:r>
            <a:endParaRPr 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85484753-41E1-4640-AE4C-F492E04A7DE6}"/>
              </a:ext>
            </a:extLst>
          </p:cNvPr>
          <p:cNvCxnSpPr>
            <a:cxnSpLocks/>
          </p:cNvCxnSpPr>
          <p:nvPr/>
        </p:nvCxnSpPr>
        <p:spPr>
          <a:xfrm>
            <a:off x="8593627" y="2919060"/>
            <a:ext cx="0" cy="244800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DB451C1D-1C7A-4F96-BF07-658C40859B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38884" y="1108444"/>
            <a:ext cx="1463354" cy="129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01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195334" y="1053057"/>
          <a:ext cx="7143800" cy="4714908"/>
        </p:xfrm>
        <a:graphic>
          <a:graphicData uri="http://schemas.openxmlformats.org/drawingml/2006/table">
            <a:tbl>
              <a:tblPr/>
              <a:tblGrid>
                <a:gridCol w="5595040"/>
                <a:gridCol w="1548760"/>
              </a:tblGrid>
              <a:tr h="2049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Première ES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élève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Enseignements communs aux séries ES, L et 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Français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Histoire - Géographie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Langue vivante 1 et 2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Education physique et sportive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Education morale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et civique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Accompagnement personnalisé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TPE : Travaux personnels encadrés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enseignements communs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Enseignements spécifiques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Mathématiques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Sciences sociales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et politiques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Sciences économiques et sociales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enseignements spécifiques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r" fontAlgn="ctr"/>
                      <a:endParaRPr lang="fr-F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GENERAL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option facultative au plus parmi :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Arts plastiques, Musique ou Théâtre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EPS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Latin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LV3 Arabe, Chinois ou Italien</a:t>
                      </a:r>
                    </a:p>
                  </a:txBody>
                  <a:tcPr marL="136252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h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049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+mj-lt"/>
                        </a:rPr>
                        <a:t>HORAIRE TOTAL ÉLÈVE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27 h 30 à 30 h 30</a:t>
                      </a:r>
                    </a:p>
                  </a:txBody>
                  <a:tcPr marL="7570" marR="7570" marT="7570" marB="0" anchor="ctr">
                    <a:lnL>
                      <a:noFill/>
                    </a:lnL>
                    <a:lnR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3431380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9411671_TF03431380_TF03431380.potx" id="{3EB80C2F-3DBD-42BA-8FFE-45D13301C271}" vid="{18AA12EE-0616-4C76-8CBB-BEAD487DA71A}"/>
    </a:ext>
  </a:extLst>
</a:theme>
</file>

<file path=ppt/theme/theme2.xml><?xml version="1.0" encoding="utf-8"?>
<a:theme xmlns:a="http://schemas.openxmlformats.org/drawingml/2006/main" name="Thèm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0</TotalTime>
  <Words>1372</Words>
  <Application>Microsoft Office PowerPoint</Application>
  <PresentationFormat>Personnalisé</PresentationFormat>
  <Paragraphs>420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tf03431380</vt:lpstr>
      <vt:lpstr>Baccalauréats généraux &amp; technologiqueS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Logiciel GPO (guide pour l'orientation) en ligne qui permet de cibler ses intérêts et ses valeurs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2018-01-09T12:32:10Z</dcterms:created>
  <dcterms:modified xsi:type="dcterms:W3CDTF">2018-01-29T14:02:53Z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